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jpeg" ContentType="image/jpe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7556500" cy="106934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68061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78000" y="6145920"/>
            <a:ext cx="68061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865680" y="24595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865680" y="61459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78000" y="61459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6806160" cy="705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78000" y="2459520"/>
            <a:ext cx="6806160" cy="705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78000" y="3273120"/>
            <a:ext cx="6806160" cy="54302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78000" y="3273120"/>
            <a:ext cx="6806160" cy="5430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8000" y="2459520"/>
            <a:ext cx="6806160" cy="7057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6806160" cy="705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3321360" cy="705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865680" y="2459520"/>
            <a:ext cx="3321360" cy="705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56160" y="2816640"/>
            <a:ext cx="1582560" cy="5853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78000" y="61459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865680" y="2459520"/>
            <a:ext cx="3321360" cy="705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3321360" cy="705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865680" y="24595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865680" y="61459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56160" y="2750400"/>
            <a:ext cx="1582560" cy="1395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865680" y="2459520"/>
            <a:ext cx="33213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78000" y="6145920"/>
            <a:ext cx="6806160" cy="336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456160" y="2816640"/>
            <a:ext cx="1582560" cy="1262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78000" y="2459520"/>
            <a:ext cx="6806160" cy="7057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x-none">
                <a:latin typeface="Calibri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x-none"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x-none"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x-none"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x-none">
                <a:latin typeface="Calibri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x-none">
                <a:latin typeface="Calibri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x-none">
                <a:latin typeface="Calibri"/>
              </a:rPr>
              <a:t>Седьмой уровень структуры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571480" y="9945000"/>
            <a:ext cx="2419920" cy="534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378000" y="9945000"/>
            <a:ext cx="1739160" cy="53424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</a:pPr>
            <a:r>
              <a:rPr lang="ru-RU" strike="noStrike">
                <a:solidFill>
                  <a:srgbClr val="b2b2b2"/>
                </a:solidFill>
                <a:latin typeface="Calibri"/>
              </a:rPr>
              <a:t>14.2.23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5445360" y="9945000"/>
            <a:ext cx="1739160" cy="534240"/>
          </a:xfrm>
          <a:prstGeom prst="rect">
            <a:avLst/>
          </a:prstGeom>
        </p:spPr>
        <p:txBody>
          <a:bodyPr lIns="0" rIns="0" tIns="0" bIns="0"/>
          <a:p>
            <a:pPr algn="r">
              <a:lnSpc>
                <a:spcPct val="100000"/>
              </a:lnSpc>
            </a:pPr>
            <a:fld id="{7ADE9676-D167-41AD-B317-07DC73901520}" type="slidenum">
              <a:rPr lang="ru-RU" strike="noStrike">
                <a:solidFill>
                  <a:srgbClr val="b2b2b2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60" descr=""/>
          <p:cNvPicPr/>
          <p:nvPr/>
        </p:nvPicPr>
        <p:blipFill>
          <a:blip r:embed="rId1"/>
          <a:stretch/>
        </p:blipFill>
        <p:spPr>
          <a:xfrm>
            <a:off x="0" y="4680"/>
            <a:ext cx="7556040" cy="10688400"/>
          </a:xfrm>
          <a:prstGeom prst="rect">
            <a:avLst/>
          </a:prstGeom>
          <a:ln>
            <a:noFill/>
          </a:ln>
        </p:spPr>
      </p:pic>
      <p:sp>
        <p:nvSpPr>
          <p:cNvPr id="40" name="CustomShape 1"/>
          <p:cNvSpPr/>
          <p:nvPr/>
        </p:nvSpPr>
        <p:spPr>
          <a:xfrm>
            <a:off x="5294880" y="2692800"/>
            <a:ext cx="1904760" cy="1576440"/>
          </a:xfrm>
          <a:custGeom>
            <a:avLst/>
            <a:gdLst/>
            <a:ahLst/>
            <a:rect l="0" t="0" r="r" b="b"/>
            <a:pathLst>
              <a:path w="1905001" h="1576693">
                <a:moveTo>
                  <a:pt x="1761007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1432687"/>
                </a:lnTo>
                <a:lnTo>
                  <a:pt x="7341" y="1478202"/>
                </a:lnTo>
                <a:lnTo>
                  <a:pt x="27785" y="1517732"/>
                </a:lnTo>
                <a:lnTo>
                  <a:pt x="58959" y="1548906"/>
                </a:lnTo>
                <a:lnTo>
                  <a:pt x="98490" y="1569350"/>
                </a:lnTo>
                <a:lnTo>
                  <a:pt x="144005" y="1576692"/>
                </a:lnTo>
                <a:lnTo>
                  <a:pt x="1761007" y="1576692"/>
                </a:lnTo>
                <a:lnTo>
                  <a:pt x="1806521" y="1569350"/>
                </a:lnTo>
                <a:lnTo>
                  <a:pt x="1846048" y="1548906"/>
                </a:lnTo>
                <a:lnTo>
                  <a:pt x="1877218" y="1517732"/>
                </a:lnTo>
                <a:lnTo>
                  <a:pt x="1897659" y="1478202"/>
                </a:lnTo>
                <a:lnTo>
                  <a:pt x="1905000" y="1432687"/>
                </a:lnTo>
                <a:lnTo>
                  <a:pt x="1905000" y="144005"/>
                </a:lnTo>
                <a:lnTo>
                  <a:pt x="1897659" y="98485"/>
                </a:lnTo>
                <a:lnTo>
                  <a:pt x="1877218" y="58954"/>
                </a:lnTo>
                <a:lnTo>
                  <a:pt x="1846048" y="27782"/>
                </a:lnTo>
                <a:lnTo>
                  <a:pt x="1806521" y="7340"/>
                </a:lnTo>
                <a:lnTo>
                  <a:pt x="1761007" y="0"/>
                </a:lnTo>
              </a:path>
            </a:pathLst>
          </a:custGeom>
          <a:solidFill>
            <a:srgbClr val="fdddc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2"/>
          <p:cNvSpPr/>
          <p:nvPr/>
        </p:nvSpPr>
        <p:spPr>
          <a:xfrm>
            <a:off x="707400" y="7691040"/>
            <a:ext cx="2567520" cy="83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 algn="just">
              <a:lnSpc>
                <a:spcPct val="100000"/>
              </a:lnSpc>
            </a:pP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ЧТО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 ВХОДИТ 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В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ДОХОДЫ 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СЕМЬИ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000" strike="noStrike">
                <a:solidFill>
                  <a:srgbClr val="231f20"/>
                </a:solidFill>
                <a:latin typeface="Arial"/>
              </a:rPr>
              <a:t>При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подсчете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доходов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учитываются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зар-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платы, премии,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пенсии,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социальные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посо-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бия,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стипендии,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не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к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о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т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оры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е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в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и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д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ы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ден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е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жных 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компенсаций</a:t>
            </a:r>
            <a:endParaRPr/>
          </a:p>
        </p:txBody>
      </p:sp>
      <p:sp>
        <p:nvSpPr>
          <p:cNvPr id="42" name="CustomShape 3"/>
          <p:cNvSpPr/>
          <p:nvPr/>
        </p:nvSpPr>
        <p:spPr>
          <a:xfrm>
            <a:off x="707400" y="10002600"/>
            <a:ext cx="6505200" cy="31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lang="ru-RU" sz="1000" strike="noStrike">
                <a:solidFill>
                  <a:srgbClr val="231f20"/>
                </a:solidFill>
                <a:latin typeface="Arial"/>
              </a:rPr>
              <a:t>Этот показатель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ниже,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чем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текущий прожиточный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минимум на душу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населения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в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Волгоградской области, который равен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12 363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рубля.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Значит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семья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имеет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право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на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пособие</a:t>
            </a:r>
            <a:endParaRPr/>
          </a:p>
        </p:txBody>
      </p:sp>
      <p:sp>
        <p:nvSpPr>
          <p:cNvPr id="43" name="CustomShape 4"/>
          <p:cNvSpPr/>
          <p:nvPr/>
        </p:nvSpPr>
        <p:spPr>
          <a:xfrm>
            <a:off x="3767400" y="7691040"/>
            <a:ext cx="3445200" cy="83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/>
          <a:p>
            <a:pPr>
              <a:lnSpc>
                <a:spcPct val="100000"/>
              </a:lnSpc>
            </a:pP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ПРИМЕР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000" strike="noStrike">
                <a:solidFill>
                  <a:srgbClr val="231f20"/>
                </a:solidFill>
                <a:latin typeface="Arial"/>
              </a:rPr>
              <a:t>Доход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семьи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с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января по декабрь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2022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года составил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257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тыс.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руб.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Муж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заработал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245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тыс.,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жена-студентка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получала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стипендию, за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год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вышло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12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тыс.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руб.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Других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доходов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не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231f20"/>
                </a:solidFill>
                <a:latin typeface="Arial"/>
              </a:rPr>
              <a:t>было</a:t>
            </a:r>
            <a:endParaRPr/>
          </a:p>
        </p:txBody>
      </p:sp>
      <p:sp>
        <p:nvSpPr>
          <p:cNvPr id="44" name="TextShape 5"/>
          <p:cNvSpPr txBox="1"/>
          <p:nvPr/>
        </p:nvSpPr>
        <p:spPr>
          <a:xfrm>
            <a:off x="5456160" y="2816640"/>
            <a:ext cx="1582560" cy="1823760"/>
          </a:xfrm>
          <a:prstGeom prst="rect">
            <a:avLst/>
          </a:prstGeom>
          <a:noFill/>
          <a:ln>
            <a:noFill/>
          </a:ln>
        </p:spPr>
        <p:txBody>
          <a:bodyPr lIns="0" rIns="0" tIns="38160" bIns="0"/>
          <a:p>
            <a:pPr>
              <a:lnSpc>
                <a:spcPct val="100000"/>
              </a:lnSpc>
            </a:pPr>
            <a:r>
              <a:rPr b="1" lang="x-none" sz="1200" strike="noStrike">
                <a:solidFill>
                  <a:srgbClr val="005e8a"/>
                </a:solidFill>
                <a:latin typeface="Arial"/>
              </a:rPr>
              <a:t>РАЗМЕР</a:t>
            </a:r>
            <a:r>
              <a:rPr b="1" lang="x-none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x-none" sz="1200" strike="noStrike">
                <a:solidFill>
                  <a:srgbClr val="005e8a"/>
                </a:solidFill>
                <a:latin typeface="Arial"/>
              </a:rPr>
              <a:t>ПОСОБИЯ</a:t>
            </a:r>
            <a:r>
              <a:rPr b="1" lang="x-none" sz="1200" strike="noStrike">
                <a:solidFill>
                  <a:srgbClr val="005e8a"/>
                </a:solidFill>
                <a:latin typeface="Arial"/>
              </a:rPr>
              <a:t>
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50% - </a:t>
            </a:r>
            <a:r>
              <a:rPr b="1" lang="x-none" strike="noStrike">
                <a:solidFill>
                  <a:srgbClr val="005e8a"/>
                </a:solidFill>
                <a:latin typeface="Arial"/>
              </a:rPr>
              <a:t>6731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Р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УБ.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
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75% - </a:t>
            </a:r>
            <a:r>
              <a:rPr b="1" lang="x-none" strike="noStrike">
                <a:solidFill>
                  <a:srgbClr val="005e8a"/>
                </a:solidFill>
                <a:latin typeface="Arial"/>
              </a:rPr>
              <a:t>10107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Р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УБ. 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
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100% -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x-none" strike="noStrike">
                <a:solidFill>
                  <a:srgbClr val="005e8a"/>
                </a:solidFill>
                <a:latin typeface="Arial"/>
              </a:rPr>
              <a:t>13476</a:t>
            </a:r>
            <a:r>
              <a:rPr b="1" lang="x-none" sz="16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Р</a:t>
            </a:r>
            <a:r>
              <a:rPr lang="x-none" sz="1200" strike="noStrike">
                <a:solidFill>
                  <a:srgbClr val="005e8a"/>
                </a:solidFill>
                <a:latin typeface="Arial"/>
              </a:rPr>
              <a:t>УБ.</a:t>
            </a:r>
            <a:endParaRPr/>
          </a:p>
        </p:txBody>
      </p:sp>
      <p:sp>
        <p:nvSpPr>
          <p:cNvPr id="45" name="CustomShape 6"/>
          <p:cNvSpPr/>
          <p:nvPr/>
        </p:nvSpPr>
        <p:spPr>
          <a:xfrm>
            <a:off x="772560" y="6362640"/>
            <a:ext cx="2610720" cy="19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КАК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ОПРЕДЕЛИТЬ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 ДОХОД 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СЕМЬИ</a:t>
            </a:r>
            <a:endParaRPr/>
          </a:p>
        </p:txBody>
      </p:sp>
      <p:sp>
        <p:nvSpPr>
          <p:cNvPr id="46" name="CustomShape 7"/>
          <p:cNvSpPr/>
          <p:nvPr/>
        </p:nvSpPr>
        <p:spPr>
          <a:xfrm>
            <a:off x="4481280" y="6649560"/>
            <a:ext cx="1344600" cy="514080"/>
          </a:xfrm>
          <a:custGeom>
            <a:avLst/>
            <a:gdLst/>
            <a:ahLst/>
            <a:rect l="0" t="0" r="r" b="b"/>
            <a:pathLst>
              <a:path w="1344461" h="514160">
                <a:moveTo>
                  <a:pt x="1253464" y="0"/>
                </a:moveTo>
                <a:lnTo>
                  <a:pt x="91008" y="0"/>
                </a:lnTo>
                <a:lnTo>
                  <a:pt x="55587" y="7151"/>
                </a:lnTo>
                <a:lnTo>
                  <a:pt x="26658" y="26654"/>
                </a:lnTo>
                <a:lnTo>
                  <a:pt x="7153" y="55581"/>
                </a:lnTo>
                <a:lnTo>
                  <a:pt x="0" y="91008"/>
                </a:lnTo>
                <a:lnTo>
                  <a:pt x="0" y="423164"/>
                </a:lnTo>
                <a:lnTo>
                  <a:pt x="7153" y="458582"/>
                </a:lnTo>
                <a:lnTo>
                  <a:pt x="26658" y="487506"/>
                </a:lnTo>
                <a:lnTo>
                  <a:pt x="55587" y="507008"/>
                </a:lnTo>
                <a:lnTo>
                  <a:pt x="91008" y="514159"/>
                </a:lnTo>
                <a:lnTo>
                  <a:pt x="1253464" y="514159"/>
                </a:lnTo>
                <a:lnTo>
                  <a:pt x="1288883" y="507008"/>
                </a:lnTo>
                <a:lnTo>
                  <a:pt x="1317807" y="487506"/>
                </a:lnTo>
                <a:lnTo>
                  <a:pt x="1337309" y="458582"/>
                </a:lnTo>
                <a:lnTo>
                  <a:pt x="1344460" y="423164"/>
                </a:lnTo>
                <a:lnTo>
                  <a:pt x="1344460" y="91008"/>
                </a:lnTo>
                <a:lnTo>
                  <a:pt x="1337309" y="55581"/>
                </a:lnTo>
                <a:lnTo>
                  <a:pt x="1317807" y="26654"/>
                </a:lnTo>
                <a:lnTo>
                  <a:pt x="1288883" y="7151"/>
                </a:lnTo>
                <a:lnTo>
                  <a:pt x="1253464" y="0"/>
                </a:lnTo>
              </a:path>
            </a:pathLst>
          </a:custGeom>
          <a:solidFill>
            <a:srgbClr val="fdddc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8"/>
          <p:cNvSpPr/>
          <p:nvPr/>
        </p:nvSpPr>
        <p:spPr>
          <a:xfrm>
            <a:off x="4837680" y="6797160"/>
            <a:ext cx="620640" cy="19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1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месяц</a:t>
            </a:r>
            <a:endParaRPr/>
          </a:p>
        </p:txBody>
      </p:sp>
      <p:sp>
        <p:nvSpPr>
          <p:cNvPr id="48" name="CustomShape 9"/>
          <p:cNvSpPr/>
          <p:nvPr/>
        </p:nvSpPr>
        <p:spPr>
          <a:xfrm>
            <a:off x="958320" y="6649560"/>
            <a:ext cx="3522600" cy="514080"/>
          </a:xfrm>
          <a:custGeom>
            <a:avLst/>
            <a:gdLst/>
            <a:ahLst/>
            <a:rect l="0" t="0" r="r" b="b"/>
            <a:pathLst>
              <a:path w="3522942" h="514160">
                <a:moveTo>
                  <a:pt x="3431933" y="0"/>
                </a:moveTo>
                <a:lnTo>
                  <a:pt x="91008" y="0"/>
                </a:lnTo>
                <a:lnTo>
                  <a:pt x="55587" y="7151"/>
                </a:lnTo>
                <a:lnTo>
                  <a:pt x="26658" y="26654"/>
                </a:lnTo>
                <a:lnTo>
                  <a:pt x="7153" y="55581"/>
                </a:lnTo>
                <a:lnTo>
                  <a:pt x="0" y="91008"/>
                </a:lnTo>
                <a:lnTo>
                  <a:pt x="0" y="423164"/>
                </a:lnTo>
                <a:lnTo>
                  <a:pt x="7153" y="458582"/>
                </a:lnTo>
                <a:lnTo>
                  <a:pt x="26658" y="487506"/>
                </a:lnTo>
                <a:lnTo>
                  <a:pt x="55587" y="507008"/>
                </a:lnTo>
                <a:lnTo>
                  <a:pt x="91008" y="514159"/>
                </a:lnTo>
                <a:lnTo>
                  <a:pt x="3431933" y="514159"/>
                </a:lnTo>
                <a:lnTo>
                  <a:pt x="3467354" y="507008"/>
                </a:lnTo>
                <a:lnTo>
                  <a:pt x="3496283" y="487506"/>
                </a:lnTo>
                <a:lnTo>
                  <a:pt x="3515788" y="458582"/>
                </a:lnTo>
                <a:lnTo>
                  <a:pt x="3522941" y="423164"/>
                </a:lnTo>
                <a:lnTo>
                  <a:pt x="3522941" y="91008"/>
                </a:lnTo>
                <a:lnTo>
                  <a:pt x="3515788" y="55581"/>
                </a:lnTo>
                <a:lnTo>
                  <a:pt x="3496283" y="26654"/>
                </a:lnTo>
                <a:lnTo>
                  <a:pt x="3467354" y="7151"/>
                </a:lnTo>
                <a:lnTo>
                  <a:pt x="3431933" y="0"/>
                </a:lnTo>
              </a:path>
            </a:pathLst>
          </a:custGeom>
          <a:solidFill>
            <a:srgbClr val="fdddc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10"/>
          <p:cNvSpPr/>
          <p:nvPr/>
        </p:nvSpPr>
        <p:spPr>
          <a:xfrm>
            <a:off x="2278440" y="6797160"/>
            <a:ext cx="877680" cy="19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1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2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м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е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с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я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ц</a:t>
            </a:r>
            <a:r>
              <a:rPr b="1" lang="ru-RU" sz="1200" strike="noStrike">
                <a:solidFill>
                  <a:srgbClr val="231f20"/>
                </a:solidFill>
                <a:latin typeface="Arial"/>
              </a:rPr>
              <a:t>ев</a:t>
            </a:r>
            <a:endParaRPr/>
          </a:p>
        </p:txBody>
      </p:sp>
      <p:sp>
        <p:nvSpPr>
          <p:cNvPr id="50" name="CustomShape 11"/>
          <p:cNvSpPr/>
          <p:nvPr/>
        </p:nvSpPr>
        <p:spPr>
          <a:xfrm>
            <a:off x="1212840" y="7258320"/>
            <a:ext cx="2993760" cy="19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005e8a"/>
                </a:solidFill>
                <a:latin typeface="Arial"/>
              </a:rPr>
              <a:t>Период,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за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который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учитываются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доходы</a:t>
            </a:r>
            <a:endParaRPr/>
          </a:p>
        </p:txBody>
      </p:sp>
      <p:sp>
        <p:nvSpPr>
          <p:cNvPr id="51" name="CustomShape 12"/>
          <p:cNvSpPr/>
          <p:nvPr/>
        </p:nvSpPr>
        <p:spPr>
          <a:xfrm>
            <a:off x="6217920" y="6615720"/>
            <a:ext cx="924120" cy="59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3200" bIns="0"/>
          <a:p>
            <a:pPr>
              <a:lnSpc>
                <a:spcPts val="423"/>
              </a:lnSpc>
            </a:pPr>
            <a:r>
              <a:rPr lang="ru-RU" sz="1200" strike="noStrike">
                <a:solidFill>
                  <a:srgbClr val="005e8a"/>
                </a:solidFill>
                <a:latin typeface="Arial"/>
              </a:rPr>
              <a:t>месяц 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обращения 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 за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ru-RU" sz="1200" strike="noStrike">
                <a:solidFill>
                  <a:srgbClr val="005e8a"/>
                </a:solidFill>
                <a:latin typeface="Arial"/>
              </a:rPr>
              <a:t>пособием</a:t>
            </a:r>
            <a:endParaRPr/>
          </a:p>
        </p:txBody>
      </p:sp>
      <p:sp>
        <p:nvSpPr>
          <p:cNvPr id="52" name="CustomShape 13"/>
          <p:cNvSpPr/>
          <p:nvPr/>
        </p:nvSpPr>
        <p:spPr>
          <a:xfrm>
            <a:off x="4290120" y="6721200"/>
            <a:ext cx="381960" cy="380520"/>
          </a:xfrm>
          <a:custGeom>
            <a:avLst/>
            <a:gdLst/>
            <a:ahLst/>
            <a:rect l="0" t="0" r="r" b="b"/>
            <a:pathLst>
              <a:path w="382220" h="380848">
                <a:moveTo>
                  <a:pt x="291210" y="0"/>
                </a:moveTo>
                <a:lnTo>
                  <a:pt x="91008" y="0"/>
                </a:lnTo>
                <a:lnTo>
                  <a:pt x="55587" y="7151"/>
                </a:lnTo>
                <a:lnTo>
                  <a:pt x="26658" y="26654"/>
                </a:lnTo>
                <a:lnTo>
                  <a:pt x="7153" y="55581"/>
                </a:lnTo>
                <a:lnTo>
                  <a:pt x="0" y="91008"/>
                </a:lnTo>
                <a:lnTo>
                  <a:pt x="0" y="289852"/>
                </a:lnTo>
                <a:lnTo>
                  <a:pt x="7153" y="325271"/>
                </a:lnTo>
                <a:lnTo>
                  <a:pt x="26658" y="354195"/>
                </a:lnTo>
                <a:lnTo>
                  <a:pt x="55587" y="373696"/>
                </a:lnTo>
                <a:lnTo>
                  <a:pt x="91008" y="380847"/>
                </a:lnTo>
                <a:lnTo>
                  <a:pt x="291210" y="380847"/>
                </a:lnTo>
                <a:lnTo>
                  <a:pt x="326637" y="373696"/>
                </a:lnTo>
                <a:lnTo>
                  <a:pt x="355565" y="354195"/>
                </a:lnTo>
                <a:lnTo>
                  <a:pt x="375067" y="325271"/>
                </a:lnTo>
                <a:lnTo>
                  <a:pt x="382219" y="289852"/>
                </a:lnTo>
                <a:lnTo>
                  <a:pt x="382219" y="91008"/>
                </a:lnTo>
                <a:lnTo>
                  <a:pt x="375067" y="55581"/>
                </a:lnTo>
                <a:lnTo>
                  <a:pt x="355565" y="26654"/>
                </a:lnTo>
                <a:lnTo>
                  <a:pt x="326637" y="7151"/>
                </a:lnTo>
                <a:lnTo>
                  <a:pt x="291210" y="0"/>
                </a:lnTo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14"/>
          <p:cNvSpPr/>
          <p:nvPr/>
        </p:nvSpPr>
        <p:spPr>
          <a:xfrm>
            <a:off x="4320360" y="6730920"/>
            <a:ext cx="307440" cy="47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400" bIns="0"/>
          <a:p>
            <a:pPr>
              <a:lnSpc>
                <a:spcPts val="402"/>
              </a:lnSpc>
            </a:pPr>
            <a:r>
              <a:rPr lang="ru-RU" sz="1000" strike="noStrike">
                <a:solidFill>
                  <a:srgbClr val="ffffff"/>
                </a:solidFill>
                <a:latin typeface="Arial"/>
              </a:rPr>
              <a:t>нояб  2022</a:t>
            </a:r>
            <a:endParaRPr/>
          </a:p>
        </p:txBody>
      </p:sp>
      <p:sp>
        <p:nvSpPr>
          <p:cNvPr id="54" name="CustomShape 15"/>
          <p:cNvSpPr/>
          <p:nvPr/>
        </p:nvSpPr>
        <p:spPr>
          <a:xfrm>
            <a:off x="767160" y="6721200"/>
            <a:ext cx="381960" cy="380520"/>
          </a:xfrm>
          <a:custGeom>
            <a:avLst/>
            <a:gdLst/>
            <a:ahLst/>
            <a:rect l="0" t="0" r="r" b="b"/>
            <a:pathLst>
              <a:path w="382220" h="380848">
                <a:moveTo>
                  <a:pt x="291210" y="0"/>
                </a:moveTo>
                <a:lnTo>
                  <a:pt x="91008" y="0"/>
                </a:lnTo>
                <a:lnTo>
                  <a:pt x="55587" y="7151"/>
                </a:lnTo>
                <a:lnTo>
                  <a:pt x="26658" y="26654"/>
                </a:lnTo>
                <a:lnTo>
                  <a:pt x="7153" y="55581"/>
                </a:lnTo>
                <a:lnTo>
                  <a:pt x="0" y="91008"/>
                </a:lnTo>
                <a:lnTo>
                  <a:pt x="0" y="289852"/>
                </a:lnTo>
                <a:lnTo>
                  <a:pt x="7153" y="325271"/>
                </a:lnTo>
                <a:lnTo>
                  <a:pt x="26658" y="354195"/>
                </a:lnTo>
                <a:lnTo>
                  <a:pt x="55587" y="373696"/>
                </a:lnTo>
                <a:lnTo>
                  <a:pt x="91008" y="380847"/>
                </a:lnTo>
                <a:lnTo>
                  <a:pt x="291210" y="380847"/>
                </a:lnTo>
                <a:lnTo>
                  <a:pt x="326637" y="373696"/>
                </a:lnTo>
                <a:lnTo>
                  <a:pt x="355565" y="354195"/>
                </a:lnTo>
                <a:lnTo>
                  <a:pt x="375067" y="325271"/>
                </a:lnTo>
                <a:lnTo>
                  <a:pt x="382219" y="289852"/>
                </a:lnTo>
                <a:lnTo>
                  <a:pt x="382219" y="91008"/>
                </a:lnTo>
                <a:lnTo>
                  <a:pt x="375067" y="55581"/>
                </a:lnTo>
                <a:lnTo>
                  <a:pt x="355565" y="26654"/>
                </a:lnTo>
                <a:lnTo>
                  <a:pt x="326637" y="7151"/>
                </a:lnTo>
                <a:lnTo>
                  <a:pt x="291210" y="0"/>
                </a:lnTo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16"/>
          <p:cNvSpPr/>
          <p:nvPr/>
        </p:nvSpPr>
        <p:spPr>
          <a:xfrm>
            <a:off x="797400" y="6730920"/>
            <a:ext cx="307440" cy="32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400" bIns="0"/>
          <a:p>
            <a:pPr>
              <a:lnSpc>
                <a:spcPts val="402"/>
              </a:lnSpc>
            </a:pPr>
            <a:r>
              <a:rPr lang="ru-RU" sz="1000" strike="noStrike">
                <a:solidFill>
                  <a:srgbClr val="ffffff"/>
                </a:solidFill>
                <a:latin typeface="Arial"/>
              </a:rPr>
              <a:t>дек </a:t>
            </a:r>
            <a:r>
              <a:rPr lang="ru-RU" sz="1000" strike="noStrike">
                <a:solidFill>
                  <a:srgbClr val="ffffff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ffffff"/>
                </a:solidFill>
                <a:latin typeface="Arial"/>
              </a:rPr>
              <a:t>2021</a:t>
            </a:r>
            <a:endParaRPr/>
          </a:p>
        </p:txBody>
      </p:sp>
      <p:sp>
        <p:nvSpPr>
          <p:cNvPr id="56" name="CustomShape 17"/>
          <p:cNvSpPr/>
          <p:nvPr/>
        </p:nvSpPr>
        <p:spPr>
          <a:xfrm>
            <a:off x="5643720" y="6721200"/>
            <a:ext cx="381960" cy="380520"/>
          </a:xfrm>
          <a:custGeom>
            <a:avLst/>
            <a:gdLst/>
            <a:ahLst/>
            <a:rect l="0" t="0" r="r" b="b"/>
            <a:pathLst>
              <a:path w="382220" h="380848">
                <a:moveTo>
                  <a:pt x="291210" y="0"/>
                </a:moveTo>
                <a:lnTo>
                  <a:pt x="91008" y="0"/>
                </a:lnTo>
                <a:lnTo>
                  <a:pt x="55587" y="7151"/>
                </a:lnTo>
                <a:lnTo>
                  <a:pt x="26658" y="26654"/>
                </a:lnTo>
                <a:lnTo>
                  <a:pt x="7153" y="55581"/>
                </a:lnTo>
                <a:lnTo>
                  <a:pt x="0" y="91008"/>
                </a:lnTo>
                <a:lnTo>
                  <a:pt x="0" y="289852"/>
                </a:lnTo>
                <a:lnTo>
                  <a:pt x="7153" y="325271"/>
                </a:lnTo>
                <a:lnTo>
                  <a:pt x="26658" y="354195"/>
                </a:lnTo>
                <a:lnTo>
                  <a:pt x="55587" y="373696"/>
                </a:lnTo>
                <a:lnTo>
                  <a:pt x="91008" y="380847"/>
                </a:lnTo>
                <a:lnTo>
                  <a:pt x="291210" y="380847"/>
                </a:lnTo>
                <a:lnTo>
                  <a:pt x="326637" y="373696"/>
                </a:lnTo>
                <a:lnTo>
                  <a:pt x="355565" y="354195"/>
                </a:lnTo>
                <a:lnTo>
                  <a:pt x="375067" y="325271"/>
                </a:lnTo>
                <a:lnTo>
                  <a:pt x="382219" y="289852"/>
                </a:lnTo>
                <a:lnTo>
                  <a:pt x="382219" y="91008"/>
                </a:lnTo>
                <a:lnTo>
                  <a:pt x="375067" y="55581"/>
                </a:lnTo>
                <a:lnTo>
                  <a:pt x="355565" y="26654"/>
                </a:lnTo>
                <a:lnTo>
                  <a:pt x="326637" y="7151"/>
                </a:lnTo>
                <a:lnTo>
                  <a:pt x="291210" y="0"/>
                </a:lnTo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18"/>
          <p:cNvSpPr/>
          <p:nvPr/>
        </p:nvSpPr>
        <p:spPr>
          <a:xfrm>
            <a:off x="5673960" y="6730920"/>
            <a:ext cx="307440" cy="32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400" bIns="0"/>
          <a:p>
            <a:pPr>
              <a:lnSpc>
                <a:spcPts val="402"/>
              </a:lnSpc>
            </a:pPr>
            <a:r>
              <a:rPr lang="ru-RU" sz="1000" strike="noStrike">
                <a:solidFill>
                  <a:srgbClr val="ffffff"/>
                </a:solidFill>
                <a:latin typeface="Arial"/>
              </a:rPr>
              <a:t>янв </a:t>
            </a:r>
            <a:r>
              <a:rPr lang="ru-RU" sz="1000" strike="noStrike">
                <a:solidFill>
                  <a:srgbClr val="ffffff"/>
                </a:solidFill>
                <a:latin typeface="Arial"/>
              </a:rPr>
              <a:t> </a:t>
            </a:r>
            <a:r>
              <a:rPr lang="ru-RU" sz="1000" strike="noStrike">
                <a:solidFill>
                  <a:srgbClr val="ffffff"/>
                </a:solidFill>
                <a:latin typeface="Arial"/>
              </a:rPr>
              <a:t>2023</a:t>
            </a:r>
            <a:endParaRPr/>
          </a:p>
        </p:txBody>
      </p:sp>
      <p:sp>
        <p:nvSpPr>
          <p:cNvPr id="58" name="CustomShape 19"/>
          <p:cNvSpPr/>
          <p:nvPr/>
        </p:nvSpPr>
        <p:spPr>
          <a:xfrm>
            <a:off x="958320" y="7163640"/>
            <a:ext cx="3522600" cy="102600"/>
          </a:xfrm>
          <a:custGeom>
            <a:avLst/>
            <a:gdLst/>
            <a:ahLst/>
            <a:rect l="0" t="0" r="r" b="b"/>
            <a:pathLst>
              <a:path w="3522930" h="102769">
                <a:moveTo>
                  <a:pt x="0" y="0"/>
                </a:moveTo>
                <a:lnTo>
                  <a:pt x="0" y="102768"/>
                </a:lnTo>
                <a:lnTo>
                  <a:pt x="3522929" y="102768"/>
                </a:lnTo>
                <a:lnTo>
                  <a:pt x="3522929" y="0"/>
                </a:lnTo>
              </a:path>
            </a:pathLst>
          </a:custGeom>
          <a:noFill/>
          <a:ln w="16200">
            <a:solidFill>
              <a:srgbClr val="58595b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20"/>
          <p:cNvSpPr/>
          <p:nvPr/>
        </p:nvSpPr>
        <p:spPr>
          <a:xfrm>
            <a:off x="6102720" y="6726240"/>
            <a:ext cx="58680" cy="366120"/>
          </a:xfrm>
          <a:custGeom>
            <a:avLst/>
            <a:gdLst/>
            <a:ahLst/>
            <a:rect l="0" t="0" r="r" b="b"/>
            <a:pathLst>
              <a:path w="58484" h="366154">
                <a:moveTo>
                  <a:pt x="58483" y="0"/>
                </a:moveTo>
                <a:lnTo>
                  <a:pt x="0" y="0"/>
                </a:lnTo>
                <a:lnTo>
                  <a:pt x="0" y="366153"/>
                </a:lnTo>
                <a:lnTo>
                  <a:pt x="58483" y="366153"/>
                </a:lnTo>
              </a:path>
            </a:pathLst>
          </a:custGeom>
          <a:noFill/>
          <a:ln w="16200">
            <a:solidFill>
              <a:srgbClr val="58595b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21"/>
          <p:cNvSpPr/>
          <p:nvPr/>
        </p:nvSpPr>
        <p:spPr>
          <a:xfrm>
            <a:off x="6048720" y="6909840"/>
            <a:ext cx="57600" cy="360"/>
          </a:xfrm>
          <a:custGeom>
            <a:avLst/>
            <a:gdLst/>
            <a:ahLst/>
            <a:rect l="0" t="0" r="r" b="b"/>
            <a:pathLst>
              <a:path w="57328" h="1">
                <a:moveTo>
                  <a:pt x="0" y="0"/>
                </a:moveTo>
                <a:lnTo>
                  <a:pt x="57327" y="0"/>
                </a:lnTo>
              </a:path>
            </a:pathLst>
          </a:custGeom>
          <a:noFill/>
          <a:ln w="16200">
            <a:solidFill>
              <a:srgbClr val="58595b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22"/>
          <p:cNvSpPr/>
          <p:nvPr/>
        </p:nvSpPr>
        <p:spPr>
          <a:xfrm>
            <a:off x="4061160" y="6393960"/>
            <a:ext cx="888120" cy="1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lang="ru-RU" sz="1000" strike="noStrike">
                <a:solidFill>
                  <a:srgbClr val="231f20"/>
                </a:solidFill>
                <a:latin typeface="Arial"/>
              </a:rPr>
              <a:t>включительно</a:t>
            </a:r>
            <a:endParaRPr/>
          </a:p>
        </p:txBody>
      </p:sp>
      <p:sp>
        <p:nvSpPr>
          <p:cNvPr id="62" name="CustomShape 23"/>
          <p:cNvSpPr/>
          <p:nvPr/>
        </p:nvSpPr>
        <p:spPr>
          <a:xfrm>
            <a:off x="4429440" y="6575760"/>
            <a:ext cx="91800" cy="78840"/>
          </a:xfrm>
          <a:custGeom>
            <a:avLst/>
            <a:gdLst/>
            <a:ahLst/>
            <a:rect l="0" t="0" r="r" b="b"/>
            <a:pathLst>
              <a:path w="91809" h="79198">
                <a:moveTo>
                  <a:pt x="91808" y="0"/>
                </a:moveTo>
                <a:lnTo>
                  <a:pt x="0" y="0"/>
                </a:lnTo>
                <a:lnTo>
                  <a:pt x="48602" y="79197"/>
                </a:lnTo>
                <a:lnTo>
                  <a:pt x="91808" y="0"/>
                </a:lnTo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24"/>
          <p:cNvSpPr/>
          <p:nvPr/>
        </p:nvSpPr>
        <p:spPr>
          <a:xfrm>
            <a:off x="4074120" y="6576480"/>
            <a:ext cx="879120" cy="360"/>
          </a:xfrm>
          <a:custGeom>
            <a:avLst/>
            <a:gdLst/>
            <a:ahLst/>
            <a:rect l="0" t="0" r="r" b="b"/>
            <a:pathLst>
              <a:path w="879450" h="1">
                <a:moveTo>
                  <a:pt x="0" y="0"/>
                </a:moveTo>
                <a:lnTo>
                  <a:pt x="879449" y="0"/>
                </a:lnTo>
              </a:path>
            </a:pathLst>
          </a:custGeom>
          <a:noFill/>
          <a:ln w="16200">
            <a:solidFill>
              <a:srgbClr val="58595b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5"/>
          <p:cNvSpPr/>
          <p:nvPr/>
        </p:nvSpPr>
        <p:spPr>
          <a:xfrm>
            <a:off x="3504600" y="7796520"/>
            <a:ext cx="360" cy="754200"/>
          </a:xfrm>
          <a:custGeom>
            <a:avLst/>
            <a:gdLst/>
            <a:ahLst/>
            <a:rect l="0" t="0" r="r" b="b"/>
            <a:pathLst>
              <a:path w="1" h="754330">
                <a:moveTo>
                  <a:pt x="0" y="754329"/>
                </a:moveTo>
                <a:lnTo>
                  <a:pt x="0" y="0"/>
                </a:lnTo>
              </a:path>
            </a:pathLst>
          </a:custGeom>
          <a:noFill/>
          <a:ln cap="rnd" w="12600">
            <a:solidFill>
              <a:srgbClr val="005e8a"/>
            </a:solidFill>
            <a:custDash>
              <a:ds d="300000" sp="1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26"/>
          <p:cNvSpPr/>
          <p:nvPr/>
        </p:nvSpPr>
        <p:spPr>
          <a:xfrm>
            <a:off x="1058040" y="9152280"/>
            <a:ext cx="1657800" cy="735120"/>
          </a:xfrm>
          <a:custGeom>
            <a:avLst/>
            <a:gdLst/>
            <a:ahLst/>
            <a:rect l="0" t="0" r="r" b="b"/>
            <a:pathLst>
              <a:path w="1657897" h="735331">
                <a:moveTo>
                  <a:pt x="1585887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663321"/>
                </a:lnTo>
                <a:lnTo>
                  <a:pt x="5657" y="691347"/>
                </a:lnTo>
                <a:lnTo>
                  <a:pt x="21086" y="714236"/>
                </a:lnTo>
                <a:lnTo>
                  <a:pt x="43971" y="729670"/>
                </a:lnTo>
                <a:lnTo>
                  <a:pt x="71996" y="735330"/>
                </a:lnTo>
                <a:lnTo>
                  <a:pt x="1585887" y="735330"/>
                </a:lnTo>
                <a:lnTo>
                  <a:pt x="1613913" y="729670"/>
                </a:lnTo>
                <a:lnTo>
                  <a:pt x="1636802" y="714236"/>
                </a:lnTo>
                <a:lnTo>
                  <a:pt x="1652236" y="691347"/>
                </a:lnTo>
                <a:lnTo>
                  <a:pt x="1657896" y="663321"/>
                </a:lnTo>
                <a:lnTo>
                  <a:pt x="1657896" y="71996"/>
                </a:lnTo>
                <a:lnTo>
                  <a:pt x="1652236" y="43971"/>
                </a:lnTo>
                <a:lnTo>
                  <a:pt x="1636802" y="21086"/>
                </a:lnTo>
                <a:lnTo>
                  <a:pt x="1613913" y="5657"/>
                </a:lnTo>
                <a:lnTo>
                  <a:pt x="1585887" y="0"/>
                </a:lnTo>
              </a:path>
            </a:pathLst>
          </a:custGeom>
          <a:solidFill>
            <a:srgbClr val="fdddc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27"/>
          <p:cNvSpPr/>
          <p:nvPr/>
        </p:nvSpPr>
        <p:spPr>
          <a:xfrm>
            <a:off x="1490760" y="9211680"/>
            <a:ext cx="792000" cy="301320"/>
          </a:xfrm>
          <a:custGeom>
            <a:avLst/>
            <a:gdLst/>
            <a:ahLst/>
            <a:rect l="0" t="0" r="r" b="b"/>
            <a:pathLst>
              <a:path w="791998" h="301321">
                <a:moveTo>
                  <a:pt x="720001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29323"/>
                </a:lnTo>
                <a:lnTo>
                  <a:pt x="5657" y="257348"/>
                </a:lnTo>
                <a:lnTo>
                  <a:pt x="21086" y="280233"/>
                </a:lnTo>
                <a:lnTo>
                  <a:pt x="43971" y="295662"/>
                </a:lnTo>
                <a:lnTo>
                  <a:pt x="71996" y="301320"/>
                </a:lnTo>
                <a:lnTo>
                  <a:pt x="720001" y="301320"/>
                </a:lnTo>
                <a:lnTo>
                  <a:pt x="748025" y="295662"/>
                </a:lnTo>
                <a:lnTo>
                  <a:pt x="770910" y="280233"/>
                </a:lnTo>
                <a:lnTo>
                  <a:pt x="786339" y="257348"/>
                </a:lnTo>
                <a:lnTo>
                  <a:pt x="791997" y="229323"/>
                </a:lnTo>
                <a:lnTo>
                  <a:pt x="791997" y="71996"/>
                </a:lnTo>
                <a:lnTo>
                  <a:pt x="786339" y="43971"/>
                </a:lnTo>
                <a:lnTo>
                  <a:pt x="770910" y="21086"/>
                </a:lnTo>
                <a:lnTo>
                  <a:pt x="748025" y="5657"/>
                </a:lnTo>
                <a:lnTo>
                  <a:pt x="720001" y="0"/>
                </a:lnTo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28"/>
          <p:cNvSpPr/>
          <p:nvPr/>
        </p:nvSpPr>
        <p:spPr>
          <a:xfrm>
            <a:off x="4361760" y="9149400"/>
            <a:ext cx="1041120" cy="741240"/>
          </a:xfrm>
          <a:custGeom>
            <a:avLst/>
            <a:gdLst/>
            <a:ahLst/>
            <a:rect l="0" t="0" r="r" b="b"/>
            <a:pathLst>
              <a:path w="1040943" h="741681">
                <a:moveTo>
                  <a:pt x="96894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669671"/>
                </a:lnTo>
                <a:lnTo>
                  <a:pt x="5657" y="697697"/>
                </a:lnTo>
                <a:lnTo>
                  <a:pt x="21086" y="720586"/>
                </a:lnTo>
                <a:lnTo>
                  <a:pt x="43971" y="736020"/>
                </a:lnTo>
                <a:lnTo>
                  <a:pt x="71996" y="741680"/>
                </a:lnTo>
                <a:lnTo>
                  <a:pt x="968946" y="741680"/>
                </a:lnTo>
                <a:lnTo>
                  <a:pt x="996971" y="736020"/>
                </a:lnTo>
                <a:lnTo>
                  <a:pt x="1019856" y="720586"/>
                </a:lnTo>
                <a:lnTo>
                  <a:pt x="1035285" y="697697"/>
                </a:lnTo>
                <a:lnTo>
                  <a:pt x="1040942" y="669671"/>
                </a:lnTo>
                <a:lnTo>
                  <a:pt x="1040942" y="71996"/>
                </a:lnTo>
                <a:lnTo>
                  <a:pt x="1035285" y="43971"/>
                </a:lnTo>
                <a:lnTo>
                  <a:pt x="1019856" y="21086"/>
                </a:lnTo>
                <a:lnTo>
                  <a:pt x="996971" y="5657"/>
                </a:lnTo>
                <a:lnTo>
                  <a:pt x="968946" y="0"/>
                </a:lnTo>
              </a:path>
            </a:pathLst>
          </a:custGeom>
          <a:solidFill>
            <a:srgbClr val="fdddc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29"/>
          <p:cNvSpPr/>
          <p:nvPr/>
        </p:nvSpPr>
        <p:spPr>
          <a:xfrm>
            <a:off x="4486320" y="9221400"/>
            <a:ext cx="792000" cy="301320"/>
          </a:xfrm>
          <a:custGeom>
            <a:avLst/>
            <a:gdLst/>
            <a:ahLst/>
            <a:rect l="0" t="0" r="r" b="b"/>
            <a:pathLst>
              <a:path w="791998" h="301321">
                <a:moveTo>
                  <a:pt x="720001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29323"/>
                </a:lnTo>
                <a:lnTo>
                  <a:pt x="5657" y="257348"/>
                </a:lnTo>
                <a:lnTo>
                  <a:pt x="21086" y="280233"/>
                </a:lnTo>
                <a:lnTo>
                  <a:pt x="43971" y="295662"/>
                </a:lnTo>
                <a:lnTo>
                  <a:pt x="71996" y="301320"/>
                </a:lnTo>
                <a:lnTo>
                  <a:pt x="720001" y="301320"/>
                </a:lnTo>
                <a:lnTo>
                  <a:pt x="748025" y="295662"/>
                </a:lnTo>
                <a:lnTo>
                  <a:pt x="770910" y="280233"/>
                </a:lnTo>
                <a:lnTo>
                  <a:pt x="786339" y="257348"/>
                </a:lnTo>
                <a:lnTo>
                  <a:pt x="791997" y="229323"/>
                </a:lnTo>
                <a:lnTo>
                  <a:pt x="791997" y="71996"/>
                </a:lnTo>
                <a:lnTo>
                  <a:pt x="786339" y="43971"/>
                </a:lnTo>
                <a:lnTo>
                  <a:pt x="770910" y="21086"/>
                </a:lnTo>
                <a:lnTo>
                  <a:pt x="748025" y="5657"/>
                </a:lnTo>
                <a:lnTo>
                  <a:pt x="720001" y="0"/>
                </a:lnTo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30"/>
          <p:cNvSpPr/>
          <p:nvPr/>
        </p:nvSpPr>
        <p:spPr>
          <a:xfrm>
            <a:off x="4421160" y="9250920"/>
            <a:ext cx="922320" cy="63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 algn="ctr">
              <a:lnSpc>
                <a:spcPct val="100000"/>
              </a:lnSpc>
            </a:pPr>
            <a:r>
              <a:rPr b="1" lang="ru-RU" sz="1200" strike="noStrike">
                <a:solidFill>
                  <a:srgbClr val="ffffff"/>
                </a:solidFill>
                <a:latin typeface="Arial"/>
              </a:rPr>
              <a:t>2</a:t>
            </a:r>
            <a:endParaRPr/>
          </a:p>
          <a:p>
            <a:pPr algn="ctr">
              <a:lnSpc>
                <a:spcPts val="353"/>
              </a:lnSpc>
            </a:pP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Количество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членов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семьи</a:t>
            </a:r>
            <a:endParaRPr/>
          </a:p>
        </p:txBody>
      </p:sp>
      <p:sp>
        <p:nvSpPr>
          <p:cNvPr id="70" name="CustomShape 31"/>
          <p:cNvSpPr/>
          <p:nvPr/>
        </p:nvSpPr>
        <p:spPr>
          <a:xfrm>
            <a:off x="3057120" y="9149400"/>
            <a:ext cx="935640" cy="741240"/>
          </a:xfrm>
          <a:custGeom>
            <a:avLst/>
            <a:gdLst/>
            <a:ahLst/>
            <a:rect l="0" t="0" r="r" b="b"/>
            <a:pathLst>
              <a:path w="935991" h="741681">
                <a:moveTo>
                  <a:pt x="863993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669671"/>
                </a:lnTo>
                <a:lnTo>
                  <a:pt x="5657" y="697697"/>
                </a:lnTo>
                <a:lnTo>
                  <a:pt x="21086" y="720586"/>
                </a:lnTo>
                <a:lnTo>
                  <a:pt x="43971" y="736020"/>
                </a:lnTo>
                <a:lnTo>
                  <a:pt x="71996" y="741680"/>
                </a:lnTo>
                <a:lnTo>
                  <a:pt x="863993" y="741680"/>
                </a:lnTo>
                <a:lnTo>
                  <a:pt x="892018" y="736020"/>
                </a:lnTo>
                <a:lnTo>
                  <a:pt x="914903" y="720586"/>
                </a:lnTo>
                <a:lnTo>
                  <a:pt x="930332" y="697697"/>
                </a:lnTo>
                <a:lnTo>
                  <a:pt x="935990" y="669671"/>
                </a:lnTo>
                <a:lnTo>
                  <a:pt x="935990" y="71996"/>
                </a:lnTo>
                <a:lnTo>
                  <a:pt x="930332" y="43971"/>
                </a:lnTo>
                <a:lnTo>
                  <a:pt x="914903" y="21086"/>
                </a:lnTo>
                <a:lnTo>
                  <a:pt x="892018" y="5657"/>
                </a:lnTo>
                <a:lnTo>
                  <a:pt x="863993" y="0"/>
                </a:lnTo>
              </a:path>
            </a:pathLst>
          </a:custGeom>
          <a:solidFill>
            <a:srgbClr val="fdddc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32"/>
          <p:cNvSpPr/>
          <p:nvPr/>
        </p:nvSpPr>
        <p:spPr>
          <a:xfrm>
            <a:off x="3129120" y="9208440"/>
            <a:ext cx="792000" cy="301320"/>
          </a:xfrm>
          <a:custGeom>
            <a:avLst/>
            <a:gdLst/>
            <a:ahLst/>
            <a:rect l="0" t="0" r="r" b="b"/>
            <a:pathLst>
              <a:path w="791998" h="301321">
                <a:moveTo>
                  <a:pt x="720001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29323"/>
                </a:lnTo>
                <a:lnTo>
                  <a:pt x="5657" y="257348"/>
                </a:lnTo>
                <a:lnTo>
                  <a:pt x="21086" y="280233"/>
                </a:lnTo>
                <a:lnTo>
                  <a:pt x="43971" y="295662"/>
                </a:lnTo>
                <a:lnTo>
                  <a:pt x="71996" y="301320"/>
                </a:lnTo>
                <a:lnTo>
                  <a:pt x="720001" y="301320"/>
                </a:lnTo>
                <a:lnTo>
                  <a:pt x="748025" y="295662"/>
                </a:lnTo>
                <a:lnTo>
                  <a:pt x="770910" y="280233"/>
                </a:lnTo>
                <a:lnTo>
                  <a:pt x="786339" y="257348"/>
                </a:lnTo>
                <a:lnTo>
                  <a:pt x="791997" y="229323"/>
                </a:lnTo>
                <a:lnTo>
                  <a:pt x="791997" y="71996"/>
                </a:lnTo>
                <a:lnTo>
                  <a:pt x="786339" y="43971"/>
                </a:lnTo>
                <a:lnTo>
                  <a:pt x="770910" y="21086"/>
                </a:lnTo>
                <a:lnTo>
                  <a:pt x="748025" y="5657"/>
                </a:lnTo>
                <a:lnTo>
                  <a:pt x="720001" y="0"/>
                </a:lnTo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2" name="object 49" descr=""/>
          <p:cNvPicPr/>
          <p:nvPr/>
        </p:nvPicPr>
        <p:blipFill>
          <a:blip r:embed="rId2"/>
          <a:stretch/>
        </p:blipFill>
        <p:spPr>
          <a:xfrm>
            <a:off x="2843280" y="9393840"/>
            <a:ext cx="86040" cy="86040"/>
          </a:xfrm>
          <a:prstGeom prst="rect">
            <a:avLst/>
          </a:prstGeom>
          <a:ln>
            <a:noFill/>
          </a:ln>
        </p:spPr>
      </p:pic>
      <p:pic>
        <p:nvPicPr>
          <p:cNvPr id="73" name="object 50" descr=""/>
          <p:cNvPicPr/>
          <p:nvPr/>
        </p:nvPicPr>
        <p:blipFill>
          <a:blip r:embed="rId3"/>
          <a:stretch/>
        </p:blipFill>
        <p:spPr>
          <a:xfrm>
            <a:off x="2843280" y="9560160"/>
            <a:ext cx="86040" cy="86040"/>
          </a:xfrm>
          <a:prstGeom prst="rect">
            <a:avLst/>
          </a:prstGeom>
          <a:ln>
            <a:noFill/>
          </a:ln>
        </p:spPr>
      </p:pic>
      <p:pic>
        <p:nvPicPr>
          <p:cNvPr id="74" name="object 51" descr=""/>
          <p:cNvPicPr/>
          <p:nvPr/>
        </p:nvPicPr>
        <p:blipFill>
          <a:blip r:embed="rId4"/>
          <a:stretch/>
        </p:blipFill>
        <p:spPr>
          <a:xfrm>
            <a:off x="4127040" y="9393840"/>
            <a:ext cx="86040" cy="86040"/>
          </a:xfrm>
          <a:prstGeom prst="rect">
            <a:avLst/>
          </a:prstGeom>
          <a:ln>
            <a:noFill/>
          </a:ln>
        </p:spPr>
      </p:pic>
      <p:pic>
        <p:nvPicPr>
          <p:cNvPr id="75" name="object 52" descr=""/>
          <p:cNvPicPr/>
          <p:nvPr/>
        </p:nvPicPr>
        <p:blipFill>
          <a:blip r:embed="rId5"/>
          <a:stretch/>
        </p:blipFill>
        <p:spPr>
          <a:xfrm>
            <a:off x="4127040" y="9560160"/>
            <a:ext cx="86040" cy="86040"/>
          </a:xfrm>
          <a:prstGeom prst="rect">
            <a:avLst/>
          </a:prstGeom>
          <a:ln>
            <a:noFill/>
          </a:ln>
        </p:spPr>
      </p:pic>
      <p:sp>
        <p:nvSpPr>
          <p:cNvPr id="76" name="CustomShape 33"/>
          <p:cNvSpPr/>
          <p:nvPr/>
        </p:nvSpPr>
        <p:spPr>
          <a:xfrm>
            <a:off x="5600880" y="9469800"/>
            <a:ext cx="188280" cy="360"/>
          </a:xfrm>
          <a:custGeom>
            <a:avLst/>
            <a:gdLst/>
            <a:ahLst/>
            <a:rect l="0" t="0" r="r" b="b"/>
            <a:pathLst>
              <a:path w="188557" h="1">
                <a:moveTo>
                  <a:pt x="0" y="0"/>
                </a:moveTo>
                <a:lnTo>
                  <a:pt x="188556" y="0"/>
                </a:lnTo>
              </a:path>
            </a:pathLst>
          </a:custGeom>
          <a:noFill/>
          <a:ln w="50760">
            <a:solidFill>
              <a:srgbClr val="c4006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34"/>
          <p:cNvSpPr/>
          <p:nvPr/>
        </p:nvSpPr>
        <p:spPr>
          <a:xfrm>
            <a:off x="5600880" y="9570600"/>
            <a:ext cx="188280" cy="360"/>
          </a:xfrm>
          <a:custGeom>
            <a:avLst/>
            <a:gdLst/>
            <a:ahLst/>
            <a:rect l="0" t="0" r="r" b="b"/>
            <a:pathLst>
              <a:path w="188557" h="1">
                <a:moveTo>
                  <a:pt x="0" y="0"/>
                </a:moveTo>
                <a:lnTo>
                  <a:pt x="188556" y="0"/>
                </a:lnTo>
              </a:path>
            </a:pathLst>
          </a:custGeom>
          <a:noFill/>
          <a:ln w="50760">
            <a:solidFill>
              <a:srgbClr val="c4006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35"/>
          <p:cNvSpPr/>
          <p:nvPr/>
        </p:nvSpPr>
        <p:spPr>
          <a:xfrm>
            <a:off x="5934960" y="9534600"/>
            <a:ext cx="531000" cy="147600"/>
          </a:xfrm>
          <a:custGeom>
            <a:avLst/>
            <a:gdLst/>
            <a:ahLst/>
            <a:rect l="0" t="0" r="r" b="b"/>
            <a:pathLst>
              <a:path w="531000" h="147536">
                <a:moveTo>
                  <a:pt x="458990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75539"/>
                </a:lnTo>
                <a:lnTo>
                  <a:pt x="5657" y="103564"/>
                </a:lnTo>
                <a:lnTo>
                  <a:pt x="21086" y="126449"/>
                </a:lnTo>
                <a:lnTo>
                  <a:pt x="43971" y="141878"/>
                </a:lnTo>
                <a:lnTo>
                  <a:pt x="71996" y="147535"/>
                </a:lnTo>
                <a:lnTo>
                  <a:pt x="458990" y="147535"/>
                </a:lnTo>
                <a:lnTo>
                  <a:pt x="487017" y="141878"/>
                </a:lnTo>
                <a:lnTo>
                  <a:pt x="509906" y="126449"/>
                </a:lnTo>
                <a:lnTo>
                  <a:pt x="525340" y="103564"/>
                </a:lnTo>
                <a:lnTo>
                  <a:pt x="530999" y="75539"/>
                </a:lnTo>
                <a:lnTo>
                  <a:pt x="530999" y="71996"/>
                </a:lnTo>
                <a:lnTo>
                  <a:pt x="525340" y="43971"/>
                </a:lnTo>
                <a:lnTo>
                  <a:pt x="509906" y="21086"/>
                </a:lnTo>
                <a:lnTo>
                  <a:pt x="487017" y="5657"/>
                </a:lnTo>
                <a:lnTo>
                  <a:pt x="458990" y="0"/>
                </a:lnTo>
              </a:path>
            </a:pathLst>
          </a:custGeom>
          <a:solidFill>
            <a:srgbClr val="005e8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36"/>
          <p:cNvSpPr/>
          <p:nvPr/>
        </p:nvSpPr>
        <p:spPr>
          <a:xfrm>
            <a:off x="5962680" y="9304200"/>
            <a:ext cx="482760" cy="3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5640" bIns="0"/>
          <a:p>
            <a:pPr>
              <a:lnSpc>
                <a:spcPct val="100000"/>
              </a:lnSpc>
            </a:pPr>
            <a:r>
              <a:rPr b="1" lang="ru-RU" sz="1200" strike="noStrike">
                <a:solidFill>
                  <a:srgbClr val="58595b"/>
                </a:solidFill>
                <a:latin typeface="Arial"/>
              </a:rPr>
              <a:t>1</a:t>
            </a:r>
            <a:r>
              <a:rPr b="1" lang="ru-RU" sz="1200" strike="noStrike">
                <a:solidFill>
                  <a:srgbClr val="58595b"/>
                </a:solidFill>
                <a:latin typeface="Arial"/>
              </a:rPr>
              <a:t>0</a:t>
            </a:r>
            <a:r>
              <a:rPr b="1" lang="ru-RU" sz="1200" strike="noStrike">
                <a:solidFill>
                  <a:srgbClr val="58595b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58595b"/>
                </a:solidFill>
                <a:latin typeface="Arial"/>
              </a:rPr>
              <a:t>7</a:t>
            </a:r>
            <a:r>
              <a:rPr b="1" lang="ru-RU" sz="1200" strike="noStrike">
                <a:solidFill>
                  <a:srgbClr val="58595b"/>
                </a:solidFill>
                <a:latin typeface="Arial"/>
              </a:rPr>
              <a:t>08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900" strike="noStrike">
                <a:solidFill>
                  <a:srgbClr val="ffffff"/>
                </a:solidFill>
                <a:latin typeface="Arial"/>
              </a:rPr>
              <a:t>рублей</a:t>
            </a:r>
            <a:endParaRPr/>
          </a:p>
        </p:txBody>
      </p:sp>
      <p:sp>
        <p:nvSpPr>
          <p:cNvPr id="80" name="CustomShape 37"/>
          <p:cNvSpPr/>
          <p:nvPr/>
        </p:nvSpPr>
        <p:spPr>
          <a:xfrm>
            <a:off x="707400" y="8824680"/>
            <a:ext cx="3436200" cy="19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КАК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РАССЧИТАТЬ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СРЕДНЕДУШЕВОЙ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005e8a"/>
                </a:solidFill>
                <a:latin typeface="Arial"/>
              </a:rPr>
              <a:t>ДОХОД</a:t>
            </a:r>
            <a:endParaRPr/>
          </a:p>
        </p:txBody>
      </p:sp>
      <p:sp>
        <p:nvSpPr>
          <p:cNvPr id="81" name="CustomShape 38"/>
          <p:cNvSpPr/>
          <p:nvPr/>
        </p:nvSpPr>
        <p:spPr>
          <a:xfrm>
            <a:off x="1058040" y="9249840"/>
            <a:ext cx="1657800" cy="53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 algn="ctr">
              <a:lnSpc>
                <a:spcPct val="100000"/>
              </a:lnSpc>
            </a:pPr>
            <a:r>
              <a:rPr b="1" lang="ru-RU" sz="1200" strike="noStrike">
                <a:solidFill>
                  <a:srgbClr val="ffffff"/>
                </a:solidFill>
                <a:latin typeface="Arial"/>
              </a:rPr>
              <a:t>257</a:t>
            </a:r>
            <a:r>
              <a:rPr b="1" lang="ru-RU" sz="1200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1" lang="ru-RU" sz="1200" strike="noStrike">
                <a:solidFill>
                  <a:srgbClr val="ffffff"/>
                </a:solidFill>
                <a:latin typeface="Arial"/>
              </a:rPr>
              <a:t>000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Доходы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семьи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 за </a:t>
            </a: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год</a:t>
            </a:r>
            <a:endParaRPr/>
          </a:p>
        </p:txBody>
      </p:sp>
      <p:sp>
        <p:nvSpPr>
          <p:cNvPr id="82" name="CustomShape 39"/>
          <p:cNvSpPr/>
          <p:nvPr/>
        </p:nvSpPr>
        <p:spPr>
          <a:xfrm>
            <a:off x="3054240" y="9250920"/>
            <a:ext cx="947880" cy="53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 algn="ctr">
              <a:lnSpc>
                <a:spcPct val="100000"/>
              </a:lnSpc>
            </a:pPr>
            <a:r>
              <a:rPr b="1" lang="ru-RU" sz="1200" strike="noStrike">
                <a:solidFill>
                  <a:srgbClr val="ffffff"/>
                </a:solidFill>
                <a:latin typeface="Arial"/>
              </a:rPr>
              <a:t>12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ru-RU" sz="1000" strike="noStrike">
                <a:solidFill>
                  <a:srgbClr val="231f20"/>
                </a:solidFill>
                <a:latin typeface="Arial"/>
              </a:rPr>
              <a:t>12 месяцев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LibreOffice/4.4.3.2$Windows_x86 LibreOffice_project/88805f81e9fe61362df02b9941de8e38a9b5fd16</Application>
  <Paragraphs>28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2022-12-29T08:08:43Z</dcterms:created>
  <dc:creator>Колтыпина Галина Алексеевна</dc:creator>
  <dc:language>ru-RU</dc:language>
  <cp:lastModifiedBy>044MatyushechkinaMS</cp:lastModifiedBy>
  <dcterms:modified xsi:type="dcterms:W3CDTF">2023-01-16T06:51:12Z</dcterms:modified>
  <cp:revision>8</cp:revision>
  <dc:title>РАЗМЕР ПОСОБИЯ ОТ 0 000 РУБ. ОТ 0 000 РУБ.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2022-12-29T00:00:00Z</vt:filetime>
  </property>
  <property fmtid="{D5CDD505-2E9C-101B-9397-08002B2CF9AE}" pid="4" name="Creator">
    <vt:lpwstr>Adobe InDesign 16.1 (Macintosh)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2022-12-29T00:00:00Z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Произвольный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1</vt:i4>
  </property>
</Properties>
</file>